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Rage Italic" panose="03070502040507070304" pitchFamily="66" charset="0"/>
      <p:regular r:id="rId15"/>
    </p:embeddedFont>
    <p:embeddedFont>
      <p:font typeface="Footlight MT Light" panose="0204060206030A020304" pitchFamily="18" charset="0"/>
      <p:regular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1995" autoAdjust="0"/>
  </p:normalViewPr>
  <p:slideViewPr>
    <p:cSldViewPr snapToGrid="0">
      <p:cViewPr varScale="1">
        <p:scale>
          <a:sx n="41" d="100"/>
          <a:sy n="41" d="100"/>
        </p:scale>
        <p:origin x="466" y="43"/>
      </p:cViewPr>
      <p:guideLst/>
    </p:cSldViewPr>
  </p:slideViewPr>
  <p:notesTextViewPr>
    <p:cViewPr>
      <p:scale>
        <a:sx n="1" d="1"/>
        <a:sy n="1" d="1"/>
      </p:scale>
      <p:origin x="0" y="0"/>
    </p:cViewPr>
  </p:notesTextViewPr>
  <p:notesViewPr>
    <p:cSldViewPr snapToGrid="0">
      <p:cViewPr varScale="1">
        <p:scale>
          <a:sx n="63" d="100"/>
          <a:sy n="63" d="100"/>
        </p:scale>
        <p:origin x="107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BF9A4-050A-4B79-85A6-10007A8742C3}"/>
              </a:ext>
            </a:extLst>
          </p:cNvPr>
          <p:cNvSpPr>
            <a:spLocks noGrp="1"/>
          </p:cNvSpPr>
          <p:nvPr>
            <p:ph type="hdr" sz="quarter"/>
          </p:nvPr>
        </p:nvSpPr>
        <p:spPr>
          <a:xfrm>
            <a:off x="0" y="0"/>
            <a:ext cx="3328416" cy="743712"/>
          </a:xfrm>
          <a:prstGeom prst="rect">
            <a:avLst/>
          </a:prstGeom>
        </p:spPr>
        <p:txBody>
          <a:bodyPr vert="horz" lIns="91440" tIns="45720" rIns="91440" bIns="45720" rtlCol="0"/>
          <a:lstStyle>
            <a:lvl1pPr algn="l">
              <a:defRPr sz="1200"/>
            </a:lvl1pPr>
          </a:lstStyle>
          <a:p>
            <a:r>
              <a:rPr lang="en-US" sz="2400" dirty="0">
                <a:latin typeface="Rage Italic" panose="03070502040507070304" pitchFamily="66" charset="0"/>
              </a:rPr>
              <a:t>Put your trust in the Lord</a:t>
            </a:r>
          </a:p>
          <a:p>
            <a:r>
              <a:rPr lang="en-US" dirty="0"/>
              <a:t>(Psalm 4)</a:t>
            </a:r>
          </a:p>
        </p:txBody>
      </p:sp>
      <p:sp>
        <p:nvSpPr>
          <p:cNvPr id="3" name="Date Placeholder 2">
            <a:extLst>
              <a:ext uri="{FF2B5EF4-FFF2-40B4-BE49-F238E27FC236}">
                <a16:creationId xmlns:a16="http://schemas.microsoft.com/office/drawing/2014/main" id="{54D0EFCF-4112-4E97-ACF6-2743CE5B00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6, 2018 am</a:t>
            </a:r>
          </a:p>
        </p:txBody>
      </p:sp>
      <p:sp>
        <p:nvSpPr>
          <p:cNvPr id="4" name="Footer Placeholder 3">
            <a:extLst>
              <a:ext uri="{FF2B5EF4-FFF2-40B4-BE49-F238E27FC236}">
                <a16:creationId xmlns:a16="http://schemas.microsoft.com/office/drawing/2014/main" id="{525CE326-E981-4CFB-9AD1-66FE63FDE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0240349-ECB3-4D35-B1B3-C6C87AF763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96C4130A-49B1-457B-9AEF-120560A3D75D}" type="slidenum">
              <a:rPr lang="en-US" smtClean="0"/>
              <a:t>‹#›</a:t>
            </a:fld>
            <a:endParaRPr lang="en-US" dirty="0"/>
          </a:p>
        </p:txBody>
      </p:sp>
    </p:spTree>
    <p:extLst>
      <p:ext uri="{BB962C8B-B14F-4D97-AF65-F5344CB8AC3E}">
        <p14:creationId xmlns:p14="http://schemas.microsoft.com/office/powerpoint/2010/main" val="1157081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8374A-DE43-4808-9DAF-08D1ECC8A973}"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B9766-1C9B-4D56-B2A0-B497A7A49967}" type="slidenum">
              <a:rPr lang="en-US" smtClean="0"/>
              <a:t>‹#›</a:t>
            </a:fld>
            <a:endParaRPr lang="en-US"/>
          </a:p>
        </p:txBody>
      </p:sp>
    </p:spTree>
    <p:extLst>
      <p:ext uri="{BB962C8B-B14F-4D97-AF65-F5344CB8AC3E}">
        <p14:creationId xmlns:p14="http://schemas.microsoft.com/office/powerpoint/2010/main" val="5099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4 (READ)</a:t>
            </a:r>
          </a:p>
          <a:p>
            <a:pPr marL="171450" indent="-171450">
              <a:buFont typeface="Arial" panose="020B0604020202020204" pitchFamily="34" charset="0"/>
              <a:buChar char="•"/>
            </a:pPr>
            <a:r>
              <a:rPr lang="en-US" dirty="0"/>
              <a:t>Our text is identified as a Psalm of David (calling for God’s help in the face of his enemies)</a:t>
            </a:r>
          </a:p>
          <a:p>
            <a:pPr marL="171450" indent="-171450">
              <a:buFont typeface="Arial" panose="020B0604020202020204" pitchFamily="34" charset="0"/>
              <a:buChar char="•"/>
            </a:pPr>
            <a:r>
              <a:rPr lang="en-US" b="1" dirty="0"/>
              <a:t>As typical of Psalms, it is a song of Praise to God </a:t>
            </a:r>
            <a:r>
              <a:rPr lang="en-US" b="1" i="1" dirty="0"/>
              <a:t>“O God of my righteousness”</a:t>
            </a:r>
          </a:p>
          <a:p>
            <a:pPr marL="628650" lvl="1" indent="-171450">
              <a:buFont typeface="Arial" panose="020B0604020202020204" pitchFamily="34" charset="0"/>
              <a:buChar char="•"/>
            </a:pPr>
            <a:r>
              <a:rPr lang="en-US" dirty="0"/>
              <a:t>This phrasing is typical of the Hebrew language</a:t>
            </a:r>
          </a:p>
          <a:p>
            <a:pPr marL="0" lvl="0" indent="0">
              <a:buFont typeface="Arial" panose="020B0604020202020204" pitchFamily="34" charset="0"/>
              <a:buNone/>
            </a:pPr>
            <a:r>
              <a:rPr lang="en-US" b="1" dirty="0"/>
              <a:t>(Psalm 2:6), [parallel phrasing, in God’s words], “Yet I have set My King on My holy hill of Zion.”</a:t>
            </a:r>
          </a:p>
          <a:p>
            <a:pPr marL="628650" lvl="1" indent="-171450">
              <a:buFont typeface="Arial" panose="020B0604020202020204" pitchFamily="34" charset="0"/>
              <a:buChar char="•"/>
            </a:pPr>
            <a:r>
              <a:rPr lang="en-US" dirty="0"/>
              <a:t>Literally, from Hebrew “the hill of my holiness”</a:t>
            </a:r>
          </a:p>
          <a:p>
            <a:pPr marL="628650" lvl="1" indent="-171450">
              <a:buFont typeface="Arial" panose="020B0604020202020204" pitchFamily="34" charset="0"/>
              <a:buChar char="•"/>
            </a:pPr>
            <a:r>
              <a:rPr lang="en-US" b="1" dirty="0"/>
              <a:t>So, sense of Psalm 4:1, “My God of righteousness”  Affirms two things</a:t>
            </a:r>
          </a:p>
          <a:p>
            <a:pPr marL="1143000" lvl="2" indent="-228600">
              <a:buFont typeface="+mj-lt"/>
              <a:buAutoNum type="arabicPeriod"/>
            </a:pPr>
            <a:r>
              <a:rPr lang="en-US" dirty="0"/>
              <a:t>David identified himself with this God, Jehovah “my God”</a:t>
            </a:r>
          </a:p>
          <a:p>
            <a:pPr marL="1143000" lvl="2" indent="-228600">
              <a:buFont typeface="+mj-lt"/>
              <a:buAutoNum type="arabicPeriod"/>
            </a:pPr>
            <a:r>
              <a:rPr lang="en-US" dirty="0"/>
              <a:t>The Lord is righteous!</a:t>
            </a:r>
          </a:p>
          <a:p>
            <a:pPr marL="1143000" lvl="2" indent="-228600">
              <a:buFont typeface="+mj-lt"/>
              <a:buAutoNum type="arabicPeriod"/>
            </a:pPr>
            <a:r>
              <a:rPr lang="en-US" dirty="0"/>
              <a:t>David trusted that God, (as he appealed for mercy and protection) would do the right thing!</a:t>
            </a:r>
          </a:p>
          <a:p>
            <a:pPr marL="0" lvl="0" indent="0">
              <a:buFont typeface="Arial" panose="020B0604020202020204" pitchFamily="34" charset="0"/>
              <a:buNone/>
            </a:pPr>
            <a:r>
              <a:rPr lang="en-US" b="1" dirty="0"/>
              <a:t>(Psalm 71:19), </a:t>
            </a:r>
            <a:r>
              <a:rPr lang="en-US" i="1" dirty="0"/>
              <a:t>“Also Your righteousness, O God, is very high, you who have done great things; O God, who is like You?”</a:t>
            </a:r>
          </a:p>
          <a:p>
            <a:r>
              <a:rPr lang="en-US" b="1" dirty="0"/>
              <a:t>So why, so often, do men turn away from God?  </a:t>
            </a:r>
            <a:r>
              <a:rPr lang="en-US" dirty="0"/>
              <a:t>They </a:t>
            </a:r>
            <a:r>
              <a:rPr lang="en-US" i="1" dirty="0"/>
              <a:t>“love worthlessness and seek falsehood.” </a:t>
            </a:r>
            <a:r>
              <a:rPr lang="en-US" b="1" dirty="0"/>
              <a:t>(2)</a:t>
            </a:r>
          </a:p>
          <a:p>
            <a:pPr marL="171450" indent="-171450">
              <a:buFont typeface="Arial" panose="020B0604020202020204" pitchFamily="34" charset="0"/>
              <a:buChar char="•"/>
            </a:pPr>
            <a:r>
              <a:rPr lang="en-US" b="0" dirty="0"/>
              <a:t>They sought to turn David’s glory to shame (like Absalom, disrespecting his throne and crown)</a:t>
            </a:r>
          </a:p>
          <a:p>
            <a:pPr marL="171450" indent="-171450">
              <a:buFont typeface="Arial" panose="020B0604020202020204" pitchFamily="34" charset="0"/>
              <a:buChar char="•"/>
            </a:pPr>
            <a:r>
              <a:rPr lang="en-US" b="0" dirty="0"/>
              <a:t>They loved worthlessness or vanity (Striving against God is ultimately a vain pursuit!)</a:t>
            </a:r>
          </a:p>
          <a:p>
            <a:pPr marL="171450" indent="-171450">
              <a:buFont typeface="Arial" panose="020B0604020202020204" pitchFamily="34" charset="0"/>
              <a:buChar char="•"/>
            </a:pPr>
            <a:r>
              <a:rPr lang="en-US" b="0" dirty="0"/>
              <a:t>They were self-deluded by their ambition.  Thinking they would be successful in their efforts to bring David down.</a:t>
            </a:r>
          </a:p>
          <a:p>
            <a:pPr marL="171450" indent="-171450">
              <a:buFont typeface="Arial" panose="020B0604020202020204" pitchFamily="34" charset="0"/>
              <a:buChar char="•"/>
            </a:pPr>
            <a:r>
              <a:rPr lang="en-US" b="1" dirty="0"/>
              <a:t>They would fail because in striving against David, their efforts were opposed to God.  Men ALWAYS fail when the turn away from and oppose the purposes of God!</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Why is God worthy of our praise and trust?</a:t>
            </a:r>
          </a:p>
        </p:txBody>
      </p:sp>
      <p:sp>
        <p:nvSpPr>
          <p:cNvPr id="4" name="Slide Number Placeholder 3"/>
          <p:cNvSpPr>
            <a:spLocks noGrp="1"/>
          </p:cNvSpPr>
          <p:nvPr>
            <p:ph type="sldNum" sz="quarter" idx="10"/>
          </p:nvPr>
        </p:nvSpPr>
        <p:spPr/>
        <p:txBody>
          <a:bodyPr/>
          <a:lstStyle/>
          <a:p>
            <a:fld id="{B48B9766-1C9B-4D56-B2A0-B497A7A49967}" type="slidenum">
              <a:rPr lang="en-US" smtClean="0"/>
              <a:t>1</a:t>
            </a:fld>
            <a:endParaRPr lang="en-US"/>
          </a:p>
        </p:txBody>
      </p:sp>
    </p:spTree>
    <p:extLst>
      <p:ext uri="{BB962C8B-B14F-4D97-AF65-F5344CB8AC3E}">
        <p14:creationId xmlns:p14="http://schemas.microsoft.com/office/powerpoint/2010/main" val="279793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Have explained the phrase, and noted David’s confidence that God would do the right thing in protecting him.</a:t>
            </a:r>
          </a:p>
          <a:p>
            <a:pPr marL="171450" indent="-171450">
              <a:buFont typeface="Arial" panose="020B0604020202020204" pitchFamily="34" charset="0"/>
              <a:buChar char="•"/>
            </a:pPr>
            <a:r>
              <a:rPr lang="en-US" dirty="0"/>
              <a:t>This is because God is inherently good.  His nature requires Him to respond appropriately at all times.</a:t>
            </a:r>
          </a:p>
          <a:p>
            <a:pPr marL="171450" indent="-171450">
              <a:buFont typeface="Arial" panose="020B0604020202020204" pitchFamily="34" charset="0"/>
              <a:buChar char="•"/>
            </a:pPr>
            <a:r>
              <a:rPr lang="en-US" b="1" dirty="0"/>
              <a:t>Regarding His people, this means that the faithful will always be </a:t>
            </a:r>
            <a:r>
              <a:rPr lang="en-US" b="1" dirty="0" err="1"/>
              <a:t>favoured</a:t>
            </a:r>
            <a:r>
              <a:rPr lang="en-US" b="1" dirty="0"/>
              <a:t> by God.</a:t>
            </a:r>
          </a:p>
          <a:p>
            <a:pPr marL="0" indent="0">
              <a:buFont typeface="Arial" panose="020B0604020202020204" pitchFamily="34" charset="0"/>
              <a:buNone/>
            </a:pPr>
            <a:r>
              <a:rPr lang="en-US" b="1" dirty="0"/>
              <a:t>(Isaiah 41:8-10), </a:t>
            </a:r>
            <a:r>
              <a:rPr lang="en-US" i="1" dirty="0"/>
              <a:t>“But you, Israel, are My servant, Jacob whom I have chosen, the descendants of Abraham My friend. </a:t>
            </a:r>
            <a:r>
              <a:rPr lang="en-US" i="1" baseline="30000" dirty="0"/>
              <a:t>9</a:t>
            </a:r>
            <a:r>
              <a:rPr lang="en-US" i="1" dirty="0"/>
              <a:t> You whom I have taken from the ends of the earth, and called from its farthest regions, and said to you, ‘You are My servant, I have chosen you and have not cast you away: </a:t>
            </a:r>
            <a:r>
              <a:rPr lang="en-US" i="1" baseline="30000" dirty="0"/>
              <a:t>10</a:t>
            </a:r>
            <a:r>
              <a:rPr lang="en-US" i="1" dirty="0"/>
              <a:t> </a:t>
            </a:r>
            <a:r>
              <a:rPr lang="en-US" b="1" i="1" dirty="0"/>
              <a:t>Fear not, for I am with you; be not dismayed, for I am your God. I will strengthen you, yes, I will help you, I will uphold you with My righteous right hand.’”</a:t>
            </a:r>
          </a:p>
          <a:p>
            <a:pPr marL="171450" indent="-171450">
              <a:buFont typeface="Arial" panose="020B0604020202020204" pitchFamily="34" charset="0"/>
              <a:buChar char="•"/>
            </a:pPr>
            <a:r>
              <a:rPr lang="en-US" b="1" i="0" dirty="0"/>
              <a:t>Most important are the eternal ramifications of this truth</a:t>
            </a:r>
          </a:p>
          <a:p>
            <a:pPr marL="0" indent="0">
              <a:buFont typeface="Arial" panose="020B0604020202020204" pitchFamily="34" charset="0"/>
              <a:buNone/>
            </a:pPr>
            <a:r>
              <a:rPr lang="en-US" b="1" i="0" dirty="0"/>
              <a:t>(2 Timothy 4:8), </a:t>
            </a:r>
            <a:r>
              <a:rPr lang="en-US" i="1" dirty="0"/>
              <a:t>“Finally, there is laid up for me the crown of righteousness, which the Lord, </a:t>
            </a:r>
            <a:r>
              <a:rPr lang="en-US" b="1" i="1" dirty="0"/>
              <a:t>the righteous Judge</a:t>
            </a:r>
            <a:r>
              <a:rPr lang="en-US" i="1" dirty="0"/>
              <a:t>, will give to me on that Day, and not to me only but also to all who have loved His appearing.”</a:t>
            </a:r>
          </a:p>
        </p:txBody>
      </p:sp>
      <p:sp>
        <p:nvSpPr>
          <p:cNvPr id="4" name="Slide Number Placeholder 3"/>
          <p:cNvSpPr>
            <a:spLocks noGrp="1"/>
          </p:cNvSpPr>
          <p:nvPr>
            <p:ph type="sldNum" sz="quarter" idx="10"/>
          </p:nvPr>
        </p:nvSpPr>
        <p:spPr/>
        <p:txBody>
          <a:bodyPr/>
          <a:lstStyle/>
          <a:p>
            <a:fld id="{B48B9766-1C9B-4D56-B2A0-B497A7A49967}" type="slidenum">
              <a:rPr lang="en-US" smtClean="0"/>
              <a:t>2</a:t>
            </a:fld>
            <a:endParaRPr lang="en-US"/>
          </a:p>
        </p:txBody>
      </p:sp>
    </p:spTree>
    <p:extLst>
      <p:ext uri="{BB962C8B-B14F-4D97-AF65-F5344CB8AC3E}">
        <p14:creationId xmlns:p14="http://schemas.microsoft.com/office/powerpoint/2010/main" val="233884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Merciful (He relieves our distress, He hears our prayers)</a:t>
            </a:r>
          </a:p>
          <a:p>
            <a:pPr marL="171450" indent="-171450">
              <a:buFont typeface="Arial" panose="020B0604020202020204" pitchFamily="34" charset="0"/>
              <a:buChar char="•"/>
            </a:pPr>
            <a:r>
              <a:rPr lang="en-US" dirty="0"/>
              <a:t>We receive from God both large and small expressions of mercy</a:t>
            </a:r>
          </a:p>
          <a:p>
            <a:pPr marL="171450" indent="-171450">
              <a:buFont typeface="Arial" panose="020B0604020202020204" pitchFamily="34" charset="0"/>
              <a:buChar char="•"/>
            </a:pPr>
            <a:r>
              <a:rPr lang="en-US" dirty="0"/>
              <a:t>God answers our prayers for comfort and strength</a:t>
            </a:r>
          </a:p>
          <a:p>
            <a:pPr marL="171450" indent="-171450">
              <a:buFont typeface="Arial" panose="020B0604020202020204" pitchFamily="34" charset="0"/>
              <a:buChar char="•"/>
            </a:pPr>
            <a:r>
              <a:rPr lang="en-US" b="1" dirty="0"/>
              <a:t>The most important expression of God’s mercy toward man is in allowing atonement for sin!</a:t>
            </a:r>
          </a:p>
          <a:p>
            <a:pPr marL="628650" lvl="1" indent="-171450">
              <a:buFont typeface="Arial" panose="020B0604020202020204" pitchFamily="34" charset="0"/>
              <a:buChar char="•"/>
            </a:pPr>
            <a:r>
              <a:rPr lang="en-US" b="0" dirty="0"/>
              <a:t>This was the purpose of the “mercy seat” in the most holy place in the tabernacle (the top of the ark of the covenant).</a:t>
            </a:r>
          </a:p>
          <a:p>
            <a:pPr marL="628650" lvl="1" indent="-171450">
              <a:buFont typeface="Arial" panose="020B0604020202020204" pitchFamily="34" charset="0"/>
              <a:buChar char="•"/>
            </a:pPr>
            <a:r>
              <a:rPr lang="en-US" b="0" dirty="0"/>
              <a:t>It was above the mercy seat that God appeared to instruct Israel</a:t>
            </a:r>
          </a:p>
          <a:p>
            <a:pPr marL="628650" lvl="1" indent="-171450">
              <a:buFont typeface="Arial" panose="020B0604020202020204" pitchFamily="34" charset="0"/>
              <a:buChar char="•"/>
            </a:pPr>
            <a:r>
              <a:rPr lang="en-US" b="1" dirty="0"/>
              <a:t>The mercy seat (aptly named) was used in the atonement sacrifice, made each year.</a:t>
            </a:r>
          </a:p>
          <a:p>
            <a:r>
              <a:rPr lang="en-US" b="1" dirty="0"/>
              <a:t>(Leviticus 16:11-15), </a:t>
            </a:r>
            <a:r>
              <a:rPr lang="en-US" i="1" dirty="0"/>
              <a:t>“And Aaron shall bring the bull of the sin offering, which is for himself, and make atonement for himself and for his house, and shall kill the bull as the sin offering which is for himself.</a:t>
            </a:r>
            <a:r>
              <a:rPr lang="en-US" i="1" baseline="30000" dirty="0"/>
              <a:t> 12</a:t>
            </a:r>
            <a:r>
              <a:rPr lang="en-US" i="1" dirty="0"/>
              <a:t> Then he shall take a censer full of burning coals of fire from the altar before the Lord, with his hands full of sweet incense beaten fine, and bring it inside the veil.</a:t>
            </a:r>
            <a:r>
              <a:rPr lang="en-US" i="1" baseline="30000" dirty="0"/>
              <a:t> 13</a:t>
            </a:r>
            <a:r>
              <a:rPr lang="en-US" i="1" dirty="0"/>
              <a:t> And he shall put the incense on the fire before the Lord, that the cloud of incense may cover the mercy seat that is on the Testimony, lest he die.</a:t>
            </a:r>
            <a:r>
              <a:rPr lang="en-US" i="1" baseline="30000" dirty="0"/>
              <a:t> 14</a:t>
            </a:r>
            <a:r>
              <a:rPr lang="en-US" i="1" dirty="0"/>
              <a:t> He shall take some of the blood of the bull and sprinkle it with his finger on the mercy seat on the east side; and before the mercy seat he shall sprinkle some of the blood with his finger seven times. </a:t>
            </a:r>
            <a:r>
              <a:rPr lang="en-US" i="1" baseline="30000" dirty="0"/>
              <a:t>15</a:t>
            </a:r>
            <a:r>
              <a:rPr lang="en-US" i="1" dirty="0"/>
              <a:t> “Then he shall kill the goat of the sin offering, which is for the people, bring its blood inside the veil, do with that blood as he did with the blood of the bull, and sprinkle it on the mercy seat and before the mercy seat.”</a:t>
            </a:r>
          </a:p>
          <a:p>
            <a:pPr marL="171450" indent="-171450">
              <a:buFont typeface="Arial" panose="020B0604020202020204" pitchFamily="34" charset="0"/>
              <a:buChar char="•"/>
            </a:pPr>
            <a:r>
              <a:rPr lang="en-US" b="1" dirty="0"/>
              <a:t>Christ’s sacrifice was the ultimate act of atonement, and expression of God’s mercy toward men</a:t>
            </a:r>
          </a:p>
          <a:p>
            <a:r>
              <a:rPr lang="en-US" b="1" dirty="0"/>
              <a:t>(Hebrews 7;26-28), </a:t>
            </a:r>
            <a:r>
              <a:rPr lang="en-US" i="1" dirty="0"/>
              <a:t>“For such a High Priest was fitting for us, who is holy, harmless, undefiled, separate from sinners, and has become higher than the heavens;</a:t>
            </a:r>
            <a:r>
              <a:rPr lang="en-US" i="1" baseline="30000" dirty="0"/>
              <a:t> 27</a:t>
            </a:r>
            <a:r>
              <a:rPr lang="en-US" i="1" dirty="0"/>
              <a:t> who does not need daily, as those high priests, to offer up sacrifices, first for His own sins and then for the people's, for this He did once for all when He offered up Himself.</a:t>
            </a:r>
            <a:r>
              <a:rPr lang="en-US" i="1" baseline="30000" dirty="0"/>
              <a:t> 28</a:t>
            </a:r>
            <a:r>
              <a:rPr lang="en-US" i="1" dirty="0"/>
              <a:t> For the law appoints as high priests men who have weakness, but the word of the oath, which came after the law, appoints the Son who has been perfected forever.”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B9766-1C9B-4D56-B2A0-B497A7A4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0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 is gracious to those who are His</a:t>
            </a:r>
          </a:p>
          <a:p>
            <a:pPr marL="171450" indent="-171450">
              <a:buFont typeface="Arial" panose="020B0604020202020204" pitchFamily="34" charset="0"/>
              <a:buChar char="•"/>
            </a:pPr>
            <a:r>
              <a:rPr lang="en-US" dirty="0"/>
              <a:t>“set apart for Himself”.  - As it referenced David, indicated that David was chosen by God to be king.  God would protect him as king.  Efforts to overthrow the king were attacks against God Himself.</a:t>
            </a:r>
          </a:p>
          <a:p>
            <a:pPr marL="171450" indent="-171450">
              <a:buFont typeface="Arial" panose="020B0604020202020204" pitchFamily="34" charset="0"/>
              <a:buChar char="•"/>
            </a:pPr>
            <a:r>
              <a:rPr lang="en-US" b="1" dirty="0"/>
              <a:t>We too are set apart.  God cares for us and protects us.  God does not look kindly upon those who would seek to harm those under His protection</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(Exodus 19:4-5), [Jehovah’s words to the Israelites at Mt. Sinai], </a:t>
            </a:r>
            <a:r>
              <a:rPr lang="en-US" i="1" dirty="0"/>
              <a:t>“You have seen what I did to the Egyptians, and how I bore you on eagles’ wings and brought you to Myself. Now therefore, </a:t>
            </a:r>
            <a:r>
              <a:rPr lang="en-US" b="1" i="1" dirty="0"/>
              <a:t>if you will indeed obey My voice and keep My covenant, then you shall be a special treasure to Me above all people</a:t>
            </a:r>
            <a:r>
              <a:rPr lang="en-US" i="1" dirty="0"/>
              <a:t>; for all the earth is Mine.”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(2 Thessalonians 1:6-7), </a:t>
            </a:r>
            <a:r>
              <a:rPr lang="en-US" b="0" i="1" dirty="0"/>
              <a:t>“Since it is a righteous thing with God to repay with tribulation those who trouble you,</a:t>
            </a:r>
            <a:r>
              <a:rPr lang="en-US" b="0" i="1" baseline="30000" dirty="0"/>
              <a:t> 7</a:t>
            </a:r>
            <a:r>
              <a:rPr lang="en-US" b="0" i="1" dirty="0"/>
              <a:t> and to give you who are troubled rest with us when the Lord Jesus is revealed from heaven with His mighty angels.”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B9766-1C9B-4D56-B2A0-B497A7A4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01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can be trusted because of His character, position and power</a:t>
            </a:r>
          </a:p>
          <a:p>
            <a:endParaRPr lang="en-US" dirty="0"/>
          </a:p>
          <a:p>
            <a:r>
              <a:rPr lang="en-US" b="1" dirty="0"/>
              <a:t>(Psalm 9:9-10), </a:t>
            </a:r>
            <a:r>
              <a:rPr lang="en-US" i="1" dirty="0"/>
              <a:t>“The Lord also will be a refuge for the oppressed, a refuge in times of trouble. </a:t>
            </a:r>
            <a:r>
              <a:rPr lang="en-US" i="1" baseline="30000" dirty="0"/>
              <a:t>10</a:t>
            </a:r>
            <a:r>
              <a:rPr lang="en-US" i="1" dirty="0"/>
              <a:t> </a:t>
            </a:r>
            <a:r>
              <a:rPr lang="en-US" b="1" i="1" dirty="0"/>
              <a:t>And those who know Your name will put their trust in You; for You, Lord, have not forsaken those who seek You.”</a:t>
            </a:r>
          </a:p>
          <a:p>
            <a:endParaRPr lang="en-US" i="1" dirty="0"/>
          </a:p>
          <a:p>
            <a:pPr marL="171450" indent="-171450">
              <a:buFont typeface="Arial" panose="020B0604020202020204" pitchFamily="34" charset="0"/>
              <a:buChar char="•"/>
            </a:pPr>
            <a:r>
              <a:rPr lang="en-US" b="1" i="0" dirty="0"/>
              <a:t>Paul’s expression of this is interesting, and a simple way for us to remember we can trust God.</a:t>
            </a:r>
          </a:p>
          <a:p>
            <a:r>
              <a:rPr lang="en-US" b="1" i="0" dirty="0"/>
              <a:t>(2 Corinthians 1:18-20), </a:t>
            </a:r>
            <a:r>
              <a:rPr lang="en-US" i="1" dirty="0"/>
              <a:t>“But as God is faithful, our word to you was not Yes and No.</a:t>
            </a:r>
            <a:r>
              <a:rPr lang="en-US" i="1" baseline="30000" dirty="0"/>
              <a:t> 19</a:t>
            </a:r>
            <a:r>
              <a:rPr lang="en-US" i="1" dirty="0"/>
              <a:t> For the Son of God, Jesus Christ, who was preached among you by us—by me, Silvanus, and Timothy—was not Yes and No, but in Him was Yes.</a:t>
            </a:r>
            <a:r>
              <a:rPr lang="en-US" i="1" baseline="30000" dirty="0"/>
              <a:t> 20</a:t>
            </a:r>
            <a:r>
              <a:rPr lang="en-US" i="1" dirty="0"/>
              <a:t> For all the promises of God in Him are Yes, and in Him Amen, to the glory of God through us.”</a:t>
            </a:r>
          </a:p>
          <a:p>
            <a:pPr marL="171450" indent="-171450">
              <a:buFont typeface="Arial" panose="020B0604020202020204" pitchFamily="34" charset="0"/>
              <a:buChar char="•"/>
            </a:pPr>
            <a:r>
              <a:rPr lang="en-US" b="1" i="0" dirty="0"/>
              <a:t>When the question is, can we trust God?  The answer always is YES and AMEN!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B9766-1C9B-4D56-B2A0-B497A7A4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11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emphasis here is that God’s blessings are not only reserved for eternity</a:t>
            </a:r>
          </a:p>
          <a:p>
            <a:pPr marL="171450" indent="-171450">
              <a:buFont typeface="Arial" panose="020B0604020202020204" pitchFamily="34" charset="0"/>
              <a:buChar char="•"/>
            </a:pPr>
            <a:r>
              <a:rPr lang="en-US" dirty="0"/>
              <a:t>There is a practical application.  Serving Him is helpful in our day to day lives as well.</a:t>
            </a:r>
          </a:p>
          <a:p>
            <a:pPr marL="171450" indent="-171450">
              <a:buFont typeface="Arial" panose="020B0604020202020204" pitchFamily="34" charset="0"/>
              <a:buChar char="•"/>
            </a:pPr>
            <a:r>
              <a:rPr lang="en-US" b="1" dirty="0"/>
              <a:t>Our text indicates that He brings to us Gladness, peace, sleep, safety!</a:t>
            </a:r>
          </a:p>
          <a:p>
            <a:pPr marL="0" indent="0">
              <a:buFont typeface="Arial" panose="020B0604020202020204" pitchFamily="34" charset="0"/>
              <a:buNone/>
            </a:pPr>
            <a:r>
              <a:rPr lang="en-US" b="1" dirty="0"/>
              <a:t>(Psalm 4:7-8), </a:t>
            </a:r>
            <a:r>
              <a:rPr lang="en-US" i="1" dirty="0"/>
              <a:t>“You have put gladness in my heart, more than in the season that their grain and wine increased. </a:t>
            </a:r>
            <a:r>
              <a:rPr lang="en-US" i="1" baseline="30000" dirty="0"/>
              <a:t>8</a:t>
            </a:r>
            <a:r>
              <a:rPr lang="en-US" i="1" dirty="0"/>
              <a:t> I will both lie down in peace, and sleep; for You alone, O Lord, make me dwell in safety.”</a:t>
            </a:r>
          </a:p>
          <a:p>
            <a:pPr marL="171450" indent="-171450">
              <a:buFont typeface="Arial" panose="020B0604020202020204" pitchFamily="34" charset="0"/>
              <a:buChar char="•"/>
            </a:pPr>
            <a:r>
              <a:rPr lang="en-US" b="1" dirty="0"/>
              <a:t>David knew of God’s provisions, even in the darkest hours of his life</a:t>
            </a:r>
          </a:p>
          <a:p>
            <a:r>
              <a:rPr lang="en-US" b="1" dirty="0"/>
              <a:t>(Psalm 23:4-7), </a:t>
            </a:r>
            <a:r>
              <a:rPr lang="en-US" b="0" i="1" dirty="0"/>
              <a:t>“Yea, though I walk through the valley of the shadow of death, I will fear no evil; for You are with me; Your rod and Your staff, they comfort me. </a:t>
            </a:r>
            <a:r>
              <a:rPr lang="en-US" b="0" i="1" baseline="30000" dirty="0"/>
              <a:t>5</a:t>
            </a:r>
            <a:r>
              <a:rPr lang="en-US" b="0" i="1" dirty="0"/>
              <a:t> You prepare a table before me in the presence of my enemies; You anoint my head with oil; My cup runs over. </a:t>
            </a:r>
            <a:r>
              <a:rPr lang="en-US" b="0" i="1" baseline="30000" dirty="0"/>
              <a:t>6</a:t>
            </a:r>
            <a:r>
              <a:rPr lang="en-US" b="0" i="1" dirty="0"/>
              <a:t> Surely goodness and mercy shall follow me all the days of my life; and I will dwell in the house of the Lord Forever.”</a:t>
            </a:r>
          </a:p>
          <a:p>
            <a:pPr marL="171450" indent="-171450">
              <a:buFont typeface="Arial" panose="020B0604020202020204" pitchFamily="34" charset="0"/>
              <a:buChar char="•"/>
            </a:pPr>
            <a:r>
              <a:rPr lang="en-US" b="1" dirty="0"/>
              <a:t>The promise is given to us as well!</a:t>
            </a:r>
          </a:p>
          <a:p>
            <a:r>
              <a:rPr lang="en-US" b="1" dirty="0"/>
              <a:t>(John 16:31-33), </a:t>
            </a:r>
            <a:r>
              <a:rPr lang="en-US" i="1" dirty="0"/>
              <a:t>“Jesus answered them, “Do you now believe?</a:t>
            </a:r>
            <a:r>
              <a:rPr lang="en-US" i="1" baseline="30000" dirty="0"/>
              <a:t> 32</a:t>
            </a:r>
            <a:r>
              <a:rPr lang="en-US" i="1" dirty="0"/>
              <a:t> Indeed the hour is coming, yes, has now come, that you will be scattered, each to his own, and will leave Me alone. And yet I am not alone, because the Father is with Me.</a:t>
            </a:r>
            <a:r>
              <a:rPr lang="en-US" i="1" baseline="30000" dirty="0"/>
              <a:t> 33</a:t>
            </a:r>
            <a:r>
              <a:rPr lang="en-US" i="1" dirty="0"/>
              <a:t> These things I have spoken to you, that in Me you may have peace. </a:t>
            </a:r>
            <a:r>
              <a:rPr lang="en-US" b="1" i="1" dirty="0"/>
              <a:t>In the world you will have tribulation; but be of good cheer, I have overcome the world</a:t>
            </a:r>
            <a:r>
              <a:rPr lang="en-US" i="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B9766-1C9B-4D56-B2A0-B497A7A4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7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Lord alone is capable of Providing for His children</a:t>
            </a:r>
          </a:p>
          <a:p>
            <a:pPr marL="171450" indent="-171450">
              <a:buFont typeface="Arial" panose="020B0604020202020204" pitchFamily="34" charset="0"/>
              <a:buChar char="•"/>
            </a:pPr>
            <a:r>
              <a:rPr lang="en-US" dirty="0"/>
              <a:t>He was righteous and trustworthy, and cared for David</a:t>
            </a:r>
          </a:p>
          <a:p>
            <a:pPr marL="171450" indent="-171450">
              <a:buFont typeface="Arial" panose="020B0604020202020204" pitchFamily="34" charset="0"/>
              <a:buChar char="•"/>
            </a:pPr>
            <a:r>
              <a:rPr lang="en-US" dirty="0"/>
              <a:t>We can be sure He will take care of us in our lives as well.</a:t>
            </a:r>
          </a:p>
          <a:p>
            <a:pPr marL="0" indent="0">
              <a:buFont typeface="Arial" panose="020B0604020202020204" pitchFamily="34" charset="0"/>
              <a:buNone/>
            </a:pPr>
            <a:r>
              <a:rPr lang="en-US" b="1" dirty="0"/>
              <a:t>(Matthew 6:31-33), </a:t>
            </a:r>
            <a:r>
              <a:rPr lang="en-US" i="1" dirty="0"/>
              <a:t>“Therefore do not worry, saying, ‘What shall we eat?’ or ‘What shall we drink?’ or ‘What shall we wear?’</a:t>
            </a:r>
            <a:r>
              <a:rPr lang="en-US" i="1" baseline="30000" dirty="0"/>
              <a:t> 32</a:t>
            </a:r>
            <a:r>
              <a:rPr lang="en-US" i="1" dirty="0"/>
              <a:t> For after all these things the Gentiles seek. For your heavenly Father knows that you need all these things.</a:t>
            </a:r>
            <a:r>
              <a:rPr lang="en-US" i="1" baseline="30000" dirty="0"/>
              <a:t> 33</a:t>
            </a:r>
            <a:r>
              <a:rPr lang="en-US" i="1" dirty="0"/>
              <a:t> But seek first the kingdom of God and His righteousness, and all these things shall be added to you.”</a:t>
            </a:r>
          </a:p>
          <a:p>
            <a:pPr marL="171450" indent="-171450">
              <a:buFont typeface="Arial" panose="020B0604020202020204" pitchFamily="34" charset="0"/>
              <a:buChar char="•"/>
            </a:pPr>
            <a:endParaRPr lang="en-US" dirty="0"/>
          </a:p>
          <a:p>
            <a:pPr marL="0" indent="0" algn="ctr">
              <a:buFont typeface="Arial" panose="020B0604020202020204" pitchFamily="34" charset="0"/>
              <a:buNone/>
            </a:pPr>
            <a:r>
              <a:rPr lang="en-US" b="1" dirty="0"/>
              <a:t>As such, God is worthy of our praise, adoration and obedience!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B9766-1C9B-4D56-B2A0-B497A7A4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6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50BD-7BCC-4796-9568-E36564655C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EB4BB-A1B2-4704-ACBB-7A7F7F370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5899AE-6EE4-4761-A498-B2FB6716BD9C}"/>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5" name="Footer Placeholder 4">
            <a:extLst>
              <a:ext uri="{FF2B5EF4-FFF2-40B4-BE49-F238E27FC236}">
                <a16:creationId xmlns:a16="http://schemas.microsoft.com/office/drawing/2014/main" id="{2CF56240-79BB-42CE-BD38-AEAE4495E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16D18-4923-4BE2-8225-5743569BFFB8}"/>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257836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9CC4-37FB-495E-B0D6-65D39D4BDE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26EA3A-39D6-45AC-8B10-F27B9830B7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9A2EF-8D6E-456D-A46F-980BD0B5CBEA}"/>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5" name="Footer Placeholder 4">
            <a:extLst>
              <a:ext uri="{FF2B5EF4-FFF2-40B4-BE49-F238E27FC236}">
                <a16:creationId xmlns:a16="http://schemas.microsoft.com/office/drawing/2014/main" id="{426E2E0F-79AE-4694-B74F-88A4AC6F6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660AB-C5CB-487A-815B-DA25CFAC4BCC}"/>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382693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6D5B5-8CA5-443B-ADAE-3B31414D2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DE183-3690-40CC-B569-3480D0CC19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4C7BE-AC57-48DC-8834-C7AE0CACC53E}"/>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5" name="Footer Placeholder 4">
            <a:extLst>
              <a:ext uri="{FF2B5EF4-FFF2-40B4-BE49-F238E27FC236}">
                <a16:creationId xmlns:a16="http://schemas.microsoft.com/office/drawing/2014/main" id="{1B557D70-6191-4E80-894C-BF4B8B2D8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0A632-F426-44B7-BC3C-180D63855E35}"/>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338208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8901-8BF0-4CD2-9D38-12573B49D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E4F4F-5220-462E-AFF4-35C4E7440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53967-03FE-4AF7-8088-01DA2A3014CE}"/>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5" name="Footer Placeholder 4">
            <a:extLst>
              <a:ext uri="{FF2B5EF4-FFF2-40B4-BE49-F238E27FC236}">
                <a16:creationId xmlns:a16="http://schemas.microsoft.com/office/drawing/2014/main" id="{883B4339-693B-4C28-97A6-6915266E5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E3C11-DBB3-4B0A-BAFC-33D2EF4E849F}"/>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56795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06B2-449D-4CB8-AB64-FBC3B64E06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9187AF-E0A8-4199-9D57-F45CC4F04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6B6A2B-9706-41D0-840C-F1C606AD74AE}"/>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5" name="Footer Placeholder 4">
            <a:extLst>
              <a:ext uri="{FF2B5EF4-FFF2-40B4-BE49-F238E27FC236}">
                <a16:creationId xmlns:a16="http://schemas.microsoft.com/office/drawing/2014/main" id="{DA317A73-A39F-42A7-BC72-51ABF3B05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DBD26-686D-4D17-866C-501294BC81DC}"/>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99858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CC67-F207-4DA5-BEDA-A0B376B05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6A11E-B100-4C95-BC45-6CEDF53A15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E0A0C-E370-4F5C-BB8B-4810B6AF65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A3DBF-DF78-4D9C-ABB3-0ED0E6D5C6E8}"/>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6" name="Footer Placeholder 5">
            <a:extLst>
              <a:ext uri="{FF2B5EF4-FFF2-40B4-BE49-F238E27FC236}">
                <a16:creationId xmlns:a16="http://schemas.microsoft.com/office/drawing/2014/main" id="{F3B92D8B-5D7F-4752-B7EA-BE79A8BC2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77DA0-A2D4-4659-AC61-C760329D13C4}"/>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364641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6429-FC96-4A7E-8432-4566C87DB0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7BED7-1508-4C8B-B022-C57A7A467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027D0F-6B74-4F5D-84EC-3492F1B2D0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43DC7F-8CDD-49F7-B506-42C756B1E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A466FD-2B98-4A52-B9F8-147F57809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B191D-6012-45FB-9290-B5691C452AE9}"/>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8" name="Footer Placeholder 7">
            <a:extLst>
              <a:ext uri="{FF2B5EF4-FFF2-40B4-BE49-F238E27FC236}">
                <a16:creationId xmlns:a16="http://schemas.microsoft.com/office/drawing/2014/main" id="{7245E0E9-9087-4741-A70A-0EA693F5DA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175B9E-7981-434D-A0FF-7FBB1F218343}"/>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30042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5DF1-E876-4FF3-9798-672EBFDF6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813DA-8D9A-42AB-948A-BE935031122A}"/>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4" name="Footer Placeholder 3">
            <a:extLst>
              <a:ext uri="{FF2B5EF4-FFF2-40B4-BE49-F238E27FC236}">
                <a16:creationId xmlns:a16="http://schemas.microsoft.com/office/drawing/2014/main" id="{CEB5C1A5-849C-4AF9-8B93-CA5171764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0CA58-6F03-4577-8955-7E8EAFE12F61}"/>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54651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D186E-A0FA-482B-AE1C-5C12E6659EC9}"/>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3" name="Footer Placeholder 2">
            <a:extLst>
              <a:ext uri="{FF2B5EF4-FFF2-40B4-BE49-F238E27FC236}">
                <a16:creationId xmlns:a16="http://schemas.microsoft.com/office/drawing/2014/main" id="{E7EA9BF3-6DD4-4A50-9F77-5AC74AC44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DC87F-DA9D-42AD-A70F-9FA318E2E970}"/>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124247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F2BC-67B9-4628-AE00-06B7B60A2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94660F-EB21-4BDF-8CC1-041E2CB41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34D8C8-61B0-4039-8822-AA11F616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D8762F-7D02-4BB2-A01D-53CF4509606C}"/>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6" name="Footer Placeholder 5">
            <a:extLst>
              <a:ext uri="{FF2B5EF4-FFF2-40B4-BE49-F238E27FC236}">
                <a16:creationId xmlns:a16="http://schemas.microsoft.com/office/drawing/2014/main" id="{20764478-C5C9-47DA-84A0-878460565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42AC2-44C3-43B8-973D-EF2864C6619F}"/>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129837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9771-E7A6-4F84-A573-D6B0E4201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F308B0-5D2B-40D8-BFBB-5E16FD1245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F2F4F-C17D-47C5-8196-60FE520B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D37475-CF63-4107-89DA-D909FE8FFEF4}"/>
              </a:ext>
            </a:extLst>
          </p:cNvPr>
          <p:cNvSpPr>
            <a:spLocks noGrp="1"/>
          </p:cNvSpPr>
          <p:nvPr>
            <p:ph type="dt" sz="half" idx="10"/>
          </p:nvPr>
        </p:nvSpPr>
        <p:spPr/>
        <p:txBody>
          <a:bodyPr/>
          <a:lstStyle/>
          <a:p>
            <a:fld id="{53B93C78-88DA-4D2B-A970-ADD80F0B73C2}" type="datetimeFigureOut">
              <a:rPr lang="en-US" smtClean="0"/>
              <a:t>4/6/2018</a:t>
            </a:fld>
            <a:endParaRPr lang="en-US"/>
          </a:p>
        </p:txBody>
      </p:sp>
      <p:sp>
        <p:nvSpPr>
          <p:cNvPr id="6" name="Footer Placeholder 5">
            <a:extLst>
              <a:ext uri="{FF2B5EF4-FFF2-40B4-BE49-F238E27FC236}">
                <a16:creationId xmlns:a16="http://schemas.microsoft.com/office/drawing/2014/main" id="{308D81EE-B34E-4431-A379-9CF25DE85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17D61-909D-4575-8862-3B7053F6B0FF}"/>
              </a:ext>
            </a:extLst>
          </p:cNvPr>
          <p:cNvSpPr>
            <a:spLocks noGrp="1"/>
          </p:cNvSpPr>
          <p:nvPr>
            <p:ph type="sldNum" sz="quarter" idx="12"/>
          </p:nvPr>
        </p:nvSpPr>
        <p:spPr/>
        <p:txBody>
          <a:bodyPr/>
          <a:lstStyle/>
          <a:p>
            <a:fld id="{46FB5460-1EC5-48C4-85A6-ADFB5A33C4C8}" type="slidenum">
              <a:rPr lang="en-US" smtClean="0"/>
              <a:t>‹#›</a:t>
            </a:fld>
            <a:endParaRPr lang="en-US"/>
          </a:p>
        </p:txBody>
      </p:sp>
    </p:spTree>
    <p:extLst>
      <p:ext uri="{BB962C8B-B14F-4D97-AF65-F5344CB8AC3E}">
        <p14:creationId xmlns:p14="http://schemas.microsoft.com/office/powerpoint/2010/main" val="384385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DBCA5-6568-4081-A353-5B06ADF56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5A99D3-49F4-4D7D-AD55-860EDAB22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CF260-44BA-40EA-B72F-C782A3AF2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93C78-88DA-4D2B-A970-ADD80F0B73C2}" type="datetimeFigureOut">
              <a:rPr lang="en-US" smtClean="0"/>
              <a:t>4/6/2018</a:t>
            </a:fld>
            <a:endParaRPr lang="en-US"/>
          </a:p>
        </p:txBody>
      </p:sp>
      <p:sp>
        <p:nvSpPr>
          <p:cNvPr id="5" name="Footer Placeholder 4">
            <a:extLst>
              <a:ext uri="{FF2B5EF4-FFF2-40B4-BE49-F238E27FC236}">
                <a16:creationId xmlns:a16="http://schemas.microsoft.com/office/drawing/2014/main" id="{6A61D7EB-A968-4C24-B05A-E00E0FE79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D6800F-1D83-48BB-A84C-92B04A8AF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B5460-1EC5-48C4-85A6-ADFB5A33C4C8}" type="slidenum">
              <a:rPr lang="en-US" smtClean="0"/>
              <a:t>‹#›</a:t>
            </a:fld>
            <a:endParaRPr lang="en-US"/>
          </a:p>
        </p:txBody>
      </p:sp>
    </p:spTree>
    <p:extLst>
      <p:ext uri="{BB962C8B-B14F-4D97-AF65-F5344CB8AC3E}">
        <p14:creationId xmlns:p14="http://schemas.microsoft.com/office/powerpoint/2010/main" val="561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612951" y="617972"/>
            <a:ext cx="5898382" cy="3773158"/>
          </a:xfrm>
        </p:spPr>
        <p:txBody>
          <a:bodyPr anchor="t">
            <a:noAutofit/>
          </a:bodyPr>
          <a:lstStyle/>
          <a:p>
            <a:r>
              <a:rPr lang="en-US" sz="96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Put your trust in the Lord</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1842199" y="5343132"/>
            <a:ext cx="3439886" cy="1014884"/>
          </a:xfrm>
        </p:spPr>
        <p:txBody>
          <a:bodyPr>
            <a:noAutofit/>
          </a:bodyPr>
          <a:lstStyle/>
          <a:p>
            <a:r>
              <a:rPr lang="en-US" sz="5400" dirty="0">
                <a:solidFill>
                  <a:schemeClr val="accent2">
                    <a:lumMod val="20000"/>
                    <a:lumOff val="80000"/>
                  </a:schemeClr>
                </a:solidFill>
                <a:latin typeface="Footlight MT Light" panose="0204060206030A020304" pitchFamily="18" charset="0"/>
              </a:rPr>
              <a:t>Psalm 4</a:t>
            </a:r>
          </a:p>
        </p:txBody>
      </p:sp>
    </p:spTree>
    <p:extLst>
      <p:ext uri="{BB962C8B-B14F-4D97-AF65-F5344CB8AC3E}">
        <p14:creationId xmlns:p14="http://schemas.microsoft.com/office/powerpoint/2010/main" val="4880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a14:imgEffect>
                    <a14:imgEffect>
                      <a14:brightnessContrast brigh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6858000" y="1122363"/>
            <a:ext cx="4611329" cy="3921586"/>
          </a:xfrm>
        </p:spPr>
        <p:txBody>
          <a:bodyPr>
            <a:norm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The Lord is worthy of our Praise!</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552893" y="516194"/>
            <a:ext cx="5420204" cy="5796115"/>
          </a:xfrm>
          <a:ln w="63500" cmpd="thickThin">
            <a:solidFill>
              <a:schemeClr val="accent2">
                <a:lumMod val="20000"/>
                <a:lumOff val="80000"/>
              </a:schemeClr>
            </a:solidFill>
          </a:ln>
        </p:spPr>
        <p:txBody>
          <a:bodyPr lIns="182880" tIns="182880" rIns="182880" bIns="182880" anchor="ctr">
            <a:normAutofit/>
          </a:bodyPr>
          <a:lstStyle/>
          <a:p>
            <a:r>
              <a:rPr lang="en-US" sz="5400" dirty="0">
                <a:solidFill>
                  <a:schemeClr val="accent2">
                    <a:lumMod val="60000"/>
                    <a:lumOff val="40000"/>
                  </a:schemeClr>
                </a:solidFill>
                <a:effectLst>
                  <a:outerShdw blurRad="38100" dist="38100" dir="2700000" algn="tl">
                    <a:srgbClr val="000000">
                      <a:alpha val="43137"/>
                    </a:srgbClr>
                  </a:outerShdw>
                </a:effectLst>
                <a:latin typeface="Footlight MT Light" panose="0204060206030A020304" pitchFamily="18" charset="0"/>
              </a:rPr>
              <a:t>He is Righteous</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i="1" dirty="0">
                <a:solidFill>
                  <a:schemeClr val="accent2">
                    <a:lumMod val="20000"/>
                    <a:lumOff val="80000"/>
                  </a:schemeClr>
                </a:solidFill>
                <a:effectLst>
                  <a:outerShdw blurRad="38100" dist="38100" dir="2700000" algn="tl">
                    <a:srgbClr val="000000">
                      <a:alpha val="43137"/>
                    </a:srgbClr>
                  </a:outerShdw>
                </a:effectLst>
              </a:rPr>
              <a:t>O God of my righteousness (1)</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dirty="0">
                <a:solidFill>
                  <a:schemeClr val="accent2">
                    <a:lumMod val="20000"/>
                    <a:lumOff val="80000"/>
                  </a:schemeClr>
                </a:solidFill>
                <a:effectLst>
                  <a:outerShdw blurRad="38100" dist="38100" dir="2700000" algn="tl">
                    <a:srgbClr val="000000">
                      <a:alpha val="43137"/>
                    </a:srgbClr>
                  </a:outerShdw>
                </a:effectLst>
              </a:rPr>
              <a:t>Isaiah 41:8-10</a:t>
            </a:r>
          </a:p>
          <a:p>
            <a:r>
              <a:rPr lang="en-US" sz="4400" dirty="0">
                <a:solidFill>
                  <a:schemeClr val="accent2">
                    <a:lumMod val="20000"/>
                    <a:lumOff val="80000"/>
                  </a:schemeClr>
                </a:solidFill>
                <a:effectLst>
                  <a:outerShdw blurRad="38100" dist="38100" dir="2700000" algn="tl">
                    <a:srgbClr val="000000">
                      <a:alpha val="43137"/>
                    </a:srgbClr>
                  </a:outerShdw>
                </a:effectLst>
              </a:rPr>
              <a:t>2 Timothy 4:8</a:t>
            </a:r>
          </a:p>
        </p:txBody>
      </p:sp>
    </p:spTree>
    <p:extLst>
      <p:ext uri="{BB962C8B-B14F-4D97-AF65-F5344CB8AC3E}">
        <p14:creationId xmlns:p14="http://schemas.microsoft.com/office/powerpoint/2010/main" val="56807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a14:imgEffect>
                    <a14:imgEffect>
                      <a14:brightnessContrast brigh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6858000" y="1122363"/>
            <a:ext cx="4611329" cy="3921586"/>
          </a:xfrm>
        </p:spPr>
        <p:txBody>
          <a:bodyPr>
            <a:norm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The Lord is worthy of our Praise!</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552893" y="516194"/>
            <a:ext cx="5420204" cy="5796115"/>
          </a:xfrm>
          <a:ln w="63500" cmpd="thickThin">
            <a:solidFill>
              <a:schemeClr val="accent2">
                <a:lumMod val="20000"/>
                <a:lumOff val="80000"/>
              </a:schemeClr>
            </a:solidFill>
          </a:ln>
        </p:spPr>
        <p:txBody>
          <a:bodyPr lIns="182880" tIns="182880" rIns="182880" bIns="182880" anchor="ctr">
            <a:normAutofit/>
          </a:bodyPr>
          <a:lstStyle/>
          <a:p>
            <a:r>
              <a:rPr lang="en-US" sz="5400" dirty="0">
                <a:solidFill>
                  <a:schemeClr val="accent2">
                    <a:lumMod val="60000"/>
                    <a:lumOff val="40000"/>
                  </a:schemeClr>
                </a:solidFill>
                <a:effectLst>
                  <a:outerShdw blurRad="38100" dist="38100" dir="2700000" algn="tl">
                    <a:srgbClr val="000000">
                      <a:alpha val="43137"/>
                    </a:srgbClr>
                  </a:outerShdw>
                </a:effectLst>
                <a:latin typeface="Footlight MT Light" panose="0204060206030A020304" pitchFamily="18" charset="0"/>
              </a:rPr>
              <a:t>He is Merciful</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i="1" dirty="0">
                <a:solidFill>
                  <a:schemeClr val="accent2">
                    <a:lumMod val="20000"/>
                    <a:lumOff val="80000"/>
                  </a:schemeClr>
                </a:solidFill>
                <a:effectLst>
                  <a:outerShdw blurRad="38100" dist="38100" dir="2700000" algn="tl">
                    <a:srgbClr val="000000">
                      <a:alpha val="43137"/>
                    </a:srgbClr>
                  </a:outerShdw>
                </a:effectLst>
              </a:rPr>
              <a:t>You have relieved    me in my distress (1)</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dirty="0">
                <a:solidFill>
                  <a:schemeClr val="accent2">
                    <a:lumMod val="20000"/>
                    <a:lumOff val="80000"/>
                  </a:schemeClr>
                </a:solidFill>
                <a:effectLst>
                  <a:outerShdw blurRad="38100" dist="38100" dir="2700000" algn="tl">
                    <a:srgbClr val="000000">
                      <a:alpha val="43137"/>
                    </a:srgbClr>
                  </a:outerShdw>
                </a:effectLst>
              </a:rPr>
              <a:t>Leviticus 16:11-15</a:t>
            </a:r>
          </a:p>
          <a:p>
            <a:r>
              <a:rPr lang="en-US" sz="4400" dirty="0">
                <a:solidFill>
                  <a:schemeClr val="accent2">
                    <a:lumMod val="20000"/>
                    <a:lumOff val="80000"/>
                  </a:schemeClr>
                </a:solidFill>
                <a:effectLst>
                  <a:outerShdw blurRad="38100" dist="38100" dir="2700000" algn="tl">
                    <a:srgbClr val="000000">
                      <a:alpha val="43137"/>
                    </a:srgbClr>
                  </a:outerShdw>
                </a:effectLst>
              </a:rPr>
              <a:t>Hebrews 7:26-28</a:t>
            </a:r>
          </a:p>
        </p:txBody>
      </p:sp>
    </p:spTree>
    <p:extLst>
      <p:ext uri="{BB962C8B-B14F-4D97-AF65-F5344CB8AC3E}">
        <p14:creationId xmlns:p14="http://schemas.microsoft.com/office/powerpoint/2010/main" val="19772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500"/>
                                        <p:tgtEl>
                                          <p:spTgt spid="3">
                                            <p:txEl>
                                              <p:pRg st="4" end="4"/>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a14:imgEffect>
                    <a14:imgEffect>
                      <a14:brightnessContrast brigh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6858000" y="1122363"/>
            <a:ext cx="4611329" cy="3921586"/>
          </a:xfrm>
        </p:spPr>
        <p:txBody>
          <a:bodyPr>
            <a:norm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The Lord is worthy of our Praise!</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552011" y="516194"/>
            <a:ext cx="5421086" cy="5796115"/>
          </a:xfrm>
          <a:ln w="63500" cmpd="thickThin">
            <a:solidFill>
              <a:schemeClr val="accent2">
                <a:lumMod val="20000"/>
                <a:lumOff val="80000"/>
              </a:schemeClr>
            </a:solidFill>
          </a:ln>
        </p:spPr>
        <p:txBody>
          <a:bodyPr lIns="182880" tIns="182880" rIns="182880" bIns="182880" anchor="ctr">
            <a:normAutofit/>
          </a:bodyPr>
          <a:lstStyle/>
          <a:p>
            <a:r>
              <a:rPr lang="en-US" sz="5400" dirty="0">
                <a:solidFill>
                  <a:schemeClr val="accent2">
                    <a:lumMod val="60000"/>
                    <a:lumOff val="40000"/>
                  </a:schemeClr>
                </a:solidFill>
                <a:effectLst>
                  <a:outerShdw blurRad="38100" dist="38100" dir="2700000" algn="tl">
                    <a:srgbClr val="000000">
                      <a:alpha val="43137"/>
                    </a:srgbClr>
                  </a:outerShdw>
                </a:effectLst>
                <a:latin typeface="Footlight MT Light" panose="0204060206030A020304" pitchFamily="18" charset="0"/>
              </a:rPr>
              <a:t>He is Gracious</a:t>
            </a:r>
          </a:p>
          <a:p>
            <a:endParaRPr lang="en-US" sz="3200" dirty="0">
              <a:solidFill>
                <a:schemeClr val="accent2">
                  <a:lumMod val="20000"/>
                  <a:lumOff val="80000"/>
                </a:schemeClr>
              </a:solidFill>
              <a:effectLst>
                <a:outerShdw blurRad="38100" dist="38100" dir="2700000" algn="tl">
                  <a:srgbClr val="000000">
                    <a:alpha val="43137"/>
                  </a:srgbClr>
                </a:outerShdw>
              </a:effectLst>
            </a:endParaRPr>
          </a:p>
          <a:p>
            <a:r>
              <a:rPr lang="en-US" sz="4400" i="1" dirty="0">
                <a:solidFill>
                  <a:schemeClr val="accent2">
                    <a:lumMod val="20000"/>
                    <a:lumOff val="80000"/>
                  </a:schemeClr>
                </a:solidFill>
                <a:effectLst>
                  <a:outerShdw blurRad="38100" dist="38100" dir="2700000" algn="tl">
                    <a:srgbClr val="000000">
                      <a:alpha val="43137"/>
                    </a:srgbClr>
                  </a:outerShdw>
                </a:effectLst>
              </a:rPr>
              <a:t>The Lord has             set apart for Himself him who is godly (3)</a:t>
            </a:r>
          </a:p>
          <a:p>
            <a:endParaRPr lang="en-US" sz="3200" dirty="0">
              <a:solidFill>
                <a:schemeClr val="accent2">
                  <a:lumMod val="20000"/>
                  <a:lumOff val="80000"/>
                </a:schemeClr>
              </a:solidFill>
              <a:effectLst>
                <a:outerShdw blurRad="38100" dist="38100" dir="2700000" algn="tl">
                  <a:srgbClr val="000000">
                    <a:alpha val="43137"/>
                  </a:srgbClr>
                </a:outerShdw>
              </a:effectLst>
            </a:endParaRPr>
          </a:p>
          <a:p>
            <a:r>
              <a:rPr lang="en-US" sz="4400" dirty="0">
                <a:solidFill>
                  <a:schemeClr val="accent2">
                    <a:lumMod val="20000"/>
                    <a:lumOff val="80000"/>
                  </a:schemeClr>
                </a:solidFill>
                <a:effectLst>
                  <a:outerShdw blurRad="38100" dist="38100" dir="2700000" algn="tl">
                    <a:srgbClr val="000000">
                      <a:alpha val="43137"/>
                    </a:srgbClr>
                  </a:outerShdw>
                </a:effectLst>
              </a:rPr>
              <a:t>Exodus 19:5</a:t>
            </a:r>
          </a:p>
          <a:p>
            <a:r>
              <a:rPr lang="en-US" sz="4400" dirty="0">
                <a:solidFill>
                  <a:schemeClr val="accent2">
                    <a:lumMod val="20000"/>
                    <a:lumOff val="80000"/>
                  </a:schemeClr>
                </a:solidFill>
                <a:effectLst>
                  <a:outerShdw blurRad="38100" dist="38100" dir="2700000" algn="tl">
                    <a:srgbClr val="000000">
                      <a:alpha val="43137"/>
                    </a:srgbClr>
                  </a:outerShdw>
                </a:effectLst>
              </a:rPr>
              <a:t>2 Thessalonians 1:6-7</a:t>
            </a:r>
          </a:p>
        </p:txBody>
      </p:sp>
    </p:spTree>
    <p:extLst>
      <p:ext uri="{BB962C8B-B14F-4D97-AF65-F5344CB8AC3E}">
        <p14:creationId xmlns:p14="http://schemas.microsoft.com/office/powerpoint/2010/main" val="13098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500"/>
                                        <p:tgtEl>
                                          <p:spTgt spid="3">
                                            <p:txEl>
                                              <p:pRg st="4" end="4"/>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a14:imgEffect>
                    <a14:imgEffect>
                      <a14:brightnessContrast brigh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6858000" y="1122363"/>
            <a:ext cx="4611329" cy="3921586"/>
          </a:xfrm>
        </p:spPr>
        <p:txBody>
          <a:bodyPr>
            <a:norm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The Lord is worthy of our Praise!</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552011" y="516194"/>
            <a:ext cx="5421085" cy="5796115"/>
          </a:xfrm>
          <a:ln w="63500" cmpd="thickThin">
            <a:solidFill>
              <a:schemeClr val="accent2">
                <a:lumMod val="20000"/>
                <a:lumOff val="80000"/>
              </a:schemeClr>
            </a:solidFill>
          </a:ln>
        </p:spPr>
        <p:txBody>
          <a:bodyPr lIns="182880" tIns="182880" rIns="182880" bIns="182880" anchor="ctr">
            <a:normAutofit/>
          </a:bodyPr>
          <a:lstStyle/>
          <a:p>
            <a:r>
              <a:rPr lang="en-US" sz="5400" dirty="0">
                <a:solidFill>
                  <a:schemeClr val="accent2">
                    <a:lumMod val="60000"/>
                    <a:lumOff val="40000"/>
                  </a:schemeClr>
                </a:solidFill>
                <a:effectLst>
                  <a:outerShdw blurRad="38100" dist="38100" dir="2700000" algn="tl">
                    <a:srgbClr val="000000">
                      <a:alpha val="43137"/>
                    </a:srgbClr>
                  </a:outerShdw>
                </a:effectLst>
                <a:latin typeface="Footlight MT Light" panose="0204060206030A020304" pitchFamily="18" charset="0"/>
              </a:rPr>
              <a:t>He is Trustworthy</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i="1" dirty="0">
                <a:solidFill>
                  <a:schemeClr val="accent2">
                    <a:lumMod val="20000"/>
                    <a:lumOff val="80000"/>
                  </a:schemeClr>
                </a:solidFill>
                <a:effectLst>
                  <a:outerShdw blurRad="38100" dist="38100" dir="2700000" algn="tl">
                    <a:srgbClr val="000000">
                      <a:alpha val="43137"/>
                    </a:srgbClr>
                  </a:outerShdw>
                </a:effectLst>
              </a:rPr>
              <a:t>Put your trust             in the Lord (5)</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dirty="0">
                <a:solidFill>
                  <a:schemeClr val="accent2">
                    <a:lumMod val="20000"/>
                    <a:lumOff val="80000"/>
                  </a:schemeClr>
                </a:solidFill>
                <a:effectLst>
                  <a:outerShdw blurRad="38100" dist="38100" dir="2700000" algn="tl">
                    <a:srgbClr val="000000">
                      <a:alpha val="43137"/>
                    </a:srgbClr>
                  </a:outerShdw>
                </a:effectLst>
              </a:rPr>
              <a:t>Psalm 9:9-10</a:t>
            </a:r>
          </a:p>
          <a:p>
            <a:r>
              <a:rPr lang="en-US" sz="4400" dirty="0">
                <a:solidFill>
                  <a:schemeClr val="accent2">
                    <a:lumMod val="20000"/>
                    <a:lumOff val="80000"/>
                  </a:schemeClr>
                </a:solidFill>
                <a:effectLst>
                  <a:outerShdw blurRad="38100" dist="38100" dir="2700000" algn="tl">
                    <a:srgbClr val="000000">
                      <a:alpha val="43137"/>
                    </a:srgbClr>
                  </a:outerShdw>
                </a:effectLst>
              </a:rPr>
              <a:t>2 Corinthians 1:18-20</a:t>
            </a:r>
          </a:p>
        </p:txBody>
      </p:sp>
    </p:spTree>
    <p:extLst>
      <p:ext uri="{BB962C8B-B14F-4D97-AF65-F5344CB8AC3E}">
        <p14:creationId xmlns:p14="http://schemas.microsoft.com/office/powerpoint/2010/main" val="8866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500"/>
                                        <p:tgtEl>
                                          <p:spTgt spid="3">
                                            <p:txEl>
                                              <p:pRg st="4" end="4"/>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Glass/>
                    </a14:imgEffect>
                    <a14:imgEffect>
                      <a14:brightnessContrast brigh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6858000" y="1122363"/>
            <a:ext cx="4611329" cy="3921586"/>
          </a:xfrm>
        </p:spPr>
        <p:txBody>
          <a:bodyPr>
            <a:norm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The Lord is worthy of our Praise!</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552011" y="516194"/>
            <a:ext cx="5421085" cy="5796115"/>
          </a:xfrm>
          <a:ln w="63500" cmpd="thickThin">
            <a:solidFill>
              <a:schemeClr val="accent2">
                <a:lumMod val="20000"/>
                <a:lumOff val="80000"/>
              </a:schemeClr>
            </a:solidFill>
          </a:ln>
        </p:spPr>
        <p:txBody>
          <a:bodyPr lIns="182880" tIns="182880" rIns="182880" bIns="182880" anchor="ctr">
            <a:normAutofit/>
          </a:bodyPr>
          <a:lstStyle/>
          <a:p>
            <a:r>
              <a:rPr lang="en-US" sz="5400" dirty="0">
                <a:solidFill>
                  <a:schemeClr val="accent2">
                    <a:lumMod val="60000"/>
                    <a:lumOff val="40000"/>
                  </a:schemeClr>
                </a:solidFill>
                <a:effectLst>
                  <a:outerShdw blurRad="38100" dist="38100" dir="2700000" algn="tl">
                    <a:srgbClr val="000000">
                      <a:alpha val="43137"/>
                    </a:srgbClr>
                  </a:outerShdw>
                </a:effectLst>
                <a:latin typeface="Footlight MT Light" panose="0204060206030A020304" pitchFamily="18" charset="0"/>
              </a:rPr>
              <a:t>He is Helpful</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i="1" dirty="0">
                <a:solidFill>
                  <a:schemeClr val="accent2">
                    <a:lumMod val="20000"/>
                    <a:lumOff val="80000"/>
                  </a:schemeClr>
                </a:solidFill>
                <a:effectLst>
                  <a:outerShdw blurRad="38100" dist="38100" dir="2700000" algn="tl">
                    <a:srgbClr val="000000">
                      <a:alpha val="43137"/>
                    </a:srgbClr>
                  </a:outerShdw>
                </a:effectLst>
              </a:rPr>
              <a:t>You have put gladness in my heart (7)</a:t>
            </a:r>
          </a:p>
          <a:p>
            <a:endParaRPr lang="en-US" sz="4400" dirty="0">
              <a:solidFill>
                <a:schemeClr val="accent2">
                  <a:lumMod val="20000"/>
                  <a:lumOff val="80000"/>
                </a:schemeClr>
              </a:solidFill>
              <a:effectLst>
                <a:outerShdw blurRad="38100" dist="38100" dir="2700000" algn="tl">
                  <a:srgbClr val="000000">
                    <a:alpha val="43137"/>
                  </a:srgbClr>
                </a:outerShdw>
              </a:effectLst>
            </a:endParaRPr>
          </a:p>
          <a:p>
            <a:r>
              <a:rPr lang="en-US" sz="4400" dirty="0">
                <a:solidFill>
                  <a:schemeClr val="accent2">
                    <a:lumMod val="20000"/>
                    <a:lumOff val="80000"/>
                  </a:schemeClr>
                </a:solidFill>
                <a:effectLst>
                  <a:outerShdw blurRad="38100" dist="38100" dir="2700000" algn="tl">
                    <a:srgbClr val="000000">
                      <a:alpha val="43137"/>
                    </a:srgbClr>
                  </a:outerShdw>
                </a:effectLst>
              </a:rPr>
              <a:t>Psalm 23:4-7</a:t>
            </a:r>
          </a:p>
          <a:p>
            <a:r>
              <a:rPr lang="en-US" sz="4400" dirty="0">
                <a:solidFill>
                  <a:schemeClr val="accent2">
                    <a:lumMod val="20000"/>
                    <a:lumOff val="80000"/>
                  </a:schemeClr>
                </a:solidFill>
                <a:effectLst>
                  <a:outerShdw blurRad="38100" dist="38100" dir="2700000" algn="tl">
                    <a:srgbClr val="000000">
                      <a:alpha val="43137"/>
                    </a:srgbClr>
                  </a:outerShdw>
                </a:effectLst>
              </a:rPr>
              <a:t>John 16:31-33</a:t>
            </a:r>
          </a:p>
        </p:txBody>
      </p:sp>
    </p:spTree>
    <p:extLst>
      <p:ext uri="{BB962C8B-B14F-4D97-AF65-F5344CB8AC3E}">
        <p14:creationId xmlns:p14="http://schemas.microsoft.com/office/powerpoint/2010/main" val="150803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500"/>
                                        <p:tgtEl>
                                          <p:spTgt spid="3">
                                            <p:txEl>
                                              <p:pRg st="4" end="4"/>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494-245B-48E9-90FB-BAE79396AC21}"/>
              </a:ext>
            </a:extLst>
          </p:cNvPr>
          <p:cNvSpPr>
            <a:spLocks noGrp="1"/>
          </p:cNvSpPr>
          <p:nvPr>
            <p:ph type="ctrTitle"/>
          </p:nvPr>
        </p:nvSpPr>
        <p:spPr>
          <a:xfrm>
            <a:off x="491031" y="716280"/>
            <a:ext cx="5898382" cy="4632960"/>
          </a:xfrm>
        </p:spPr>
        <p:txBody>
          <a:bodyPr anchor="t">
            <a:noAutofit/>
          </a:bodyPr>
          <a:lstStyle/>
          <a:p>
            <a:r>
              <a:rPr lang="en-US" sz="8000" dirty="0">
                <a:solidFill>
                  <a:schemeClr val="accent2">
                    <a:lumMod val="20000"/>
                    <a:lumOff val="80000"/>
                  </a:schemeClr>
                </a:solidFill>
                <a:effectLst>
                  <a:outerShdw blurRad="38100" dist="38100" dir="2700000" algn="tl">
                    <a:srgbClr val="000000">
                      <a:alpha val="43137"/>
                    </a:srgbClr>
                  </a:outerShdw>
                </a:effectLst>
                <a:latin typeface="Rage Italic" panose="03070502040507070304" pitchFamily="66" charset="0"/>
              </a:rPr>
              <a:t>The Lord  alone is capable of providing for His children.</a:t>
            </a:r>
          </a:p>
        </p:txBody>
      </p:sp>
      <p:sp>
        <p:nvSpPr>
          <p:cNvPr id="3" name="Subtitle 2">
            <a:extLst>
              <a:ext uri="{FF2B5EF4-FFF2-40B4-BE49-F238E27FC236}">
                <a16:creationId xmlns:a16="http://schemas.microsoft.com/office/drawing/2014/main" id="{1C99C3F0-B6F4-459F-B6BF-951D17D39F27}"/>
              </a:ext>
            </a:extLst>
          </p:cNvPr>
          <p:cNvSpPr>
            <a:spLocks noGrp="1"/>
          </p:cNvSpPr>
          <p:nvPr>
            <p:ph type="subTitle" idx="1"/>
          </p:nvPr>
        </p:nvSpPr>
        <p:spPr>
          <a:xfrm>
            <a:off x="2362201" y="5560380"/>
            <a:ext cx="4389120" cy="809940"/>
          </a:xfrm>
        </p:spPr>
        <p:txBody>
          <a:bodyPr>
            <a:noAutofit/>
          </a:bodyPr>
          <a:lstStyle/>
          <a:p>
            <a:pPr algn="r"/>
            <a:r>
              <a:rPr lang="en-US" sz="4400" dirty="0">
                <a:solidFill>
                  <a:schemeClr val="accent2">
                    <a:lumMod val="20000"/>
                    <a:lumOff val="80000"/>
                  </a:schemeClr>
                </a:solidFill>
                <a:latin typeface="Footlight MT Light" panose="0204060206030A020304" pitchFamily="18" charset="0"/>
              </a:rPr>
              <a:t>Matthew 6:31-33</a:t>
            </a:r>
          </a:p>
        </p:txBody>
      </p:sp>
    </p:spTree>
    <p:extLst>
      <p:ext uri="{BB962C8B-B14F-4D97-AF65-F5344CB8AC3E}">
        <p14:creationId xmlns:p14="http://schemas.microsoft.com/office/powerpoint/2010/main" val="319356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1944</Words>
  <Application>Microsoft Office PowerPoint</Application>
  <PresentationFormat>Widescreen</PresentationFormat>
  <Paragraphs>108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Rage Italic</vt:lpstr>
      <vt:lpstr>Footlight MT Light</vt:lpstr>
      <vt:lpstr>Arial</vt:lpstr>
      <vt:lpstr>Calibri Light</vt:lpstr>
      <vt:lpstr>Office Theme</vt:lpstr>
      <vt:lpstr>Put your trust in the Lord</vt:lpstr>
      <vt:lpstr>The Lord is worthy of our Praise!</vt:lpstr>
      <vt:lpstr>The Lord is worthy of our Praise!</vt:lpstr>
      <vt:lpstr>The Lord is worthy of our Praise!</vt:lpstr>
      <vt:lpstr>The Lord is worthy of our Praise!</vt:lpstr>
      <vt:lpstr>The Lord is worthy of our Praise!</vt:lpstr>
      <vt:lpstr>The Lord  alone is capable of providing for His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25</cp:revision>
  <dcterms:created xsi:type="dcterms:W3CDTF">2018-04-05T23:28:43Z</dcterms:created>
  <dcterms:modified xsi:type="dcterms:W3CDTF">2018-04-07T17:46:11Z</dcterms:modified>
</cp:coreProperties>
</file>